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6xTwARyjpuOxr24k3ukR3YWG2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Grundet teknologiens fremskridt er flere monitoreringsmuligheder ikke forbeholdt læge, sygehus, laboratorier men det kan bliver gjort til alle tide og af alle personer.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Fænomenet at kvantificere sig selv er af nogle blevet dømt til at skulle revolutionære sundhedsvæsnet men også til at fremme sundhed generelt.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Der har været en voldsom stigning af teknologier (wearables) 2018 stigning på 27,5 % med 172,2 mio devices exporteret.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Smartwatch 29,8% og disse har udviklet sig fra blot skridttæller og blodttryk til indbygget algoritmer der kan monitore alverdens ting (iltmætning i blod, kalorier forbrændt, søvnkvalitet). Da EKG målinger via smartwatch blev godkendt af FDA (food and drug adm) blev devices til medicinaludstyr og medicne blev flyttet fra sygehusene til hjemmet.  </a:t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 ver. 1">
  <p:cSld name="Titelslide ver. 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/>
          <p:nvPr>
            <p:ph type="title"/>
          </p:nvPr>
        </p:nvSpPr>
        <p:spPr>
          <a:xfrm>
            <a:off x="468000" y="3140968"/>
            <a:ext cx="11232000" cy="5767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468000" y="3841444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2" type="body"/>
          </p:nvPr>
        </p:nvSpPr>
        <p:spPr>
          <a:xfrm>
            <a:off x="468312" y="404813"/>
            <a:ext cx="36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6012000"/>
            <a:ext cx="2556000" cy="40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e indholdsobjekter">
  <p:cSld name="Tre indholdsobjekt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123730" y="3524228"/>
            <a:ext cx="4068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2" type="body"/>
          </p:nvPr>
        </p:nvSpPr>
        <p:spPr>
          <a:xfrm>
            <a:off x="8124000" y="0"/>
            <a:ext cx="40680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71" name="Google Shape;71;p29"/>
          <p:cNvSpPr txBox="1"/>
          <p:nvPr>
            <p:ph type="title"/>
          </p:nvPr>
        </p:nvSpPr>
        <p:spPr>
          <a:xfrm>
            <a:off x="467999" y="756000"/>
            <a:ext cx="7200000" cy="1016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3" type="body"/>
          </p:nvPr>
        </p:nvSpPr>
        <p:spPr>
          <a:xfrm>
            <a:off x="467998" y="1916832"/>
            <a:ext cx="7200000" cy="3591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>
  <p:cSld name="Sammenligning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76" name="Google Shape;76;p30"/>
          <p:cNvSpPr txBox="1"/>
          <p:nvPr>
            <p:ph type="title"/>
          </p:nvPr>
        </p:nvSpPr>
        <p:spPr>
          <a:xfrm>
            <a:off x="468000" y="756000"/>
            <a:ext cx="11232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" type="body"/>
          </p:nvPr>
        </p:nvSpPr>
        <p:spPr>
          <a:xfrm>
            <a:off x="468000" y="1548000"/>
            <a:ext cx="5457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sz="2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2" type="body"/>
          </p:nvPr>
        </p:nvSpPr>
        <p:spPr>
          <a:xfrm>
            <a:off x="468000" y="2196000"/>
            <a:ext cx="5457600" cy="3312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3" type="body"/>
          </p:nvPr>
        </p:nvSpPr>
        <p:spPr>
          <a:xfrm>
            <a:off x="6240016" y="2196000"/>
            <a:ext cx="5458159" cy="3312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4" type="body"/>
          </p:nvPr>
        </p:nvSpPr>
        <p:spPr>
          <a:xfrm>
            <a:off x="6240016" y="1548000"/>
            <a:ext cx="5457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sz="2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>
  <p:cSld name="Indhold med billedteks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84" name="Google Shape;84;p31"/>
          <p:cNvSpPr txBox="1"/>
          <p:nvPr>
            <p:ph idx="1" type="body"/>
          </p:nvPr>
        </p:nvSpPr>
        <p:spPr>
          <a:xfrm>
            <a:off x="468000" y="684000"/>
            <a:ext cx="3251736" cy="4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sz="2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2" type="body"/>
          </p:nvPr>
        </p:nvSpPr>
        <p:spPr>
          <a:xfrm>
            <a:off x="4079777" y="684000"/>
            <a:ext cx="7620224" cy="4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2000"/>
              <a:buChar char="•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>
  <p:cSld name="Billede med billedteks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89" name="Google Shape;89;p32"/>
          <p:cNvSpPr txBox="1"/>
          <p:nvPr>
            <p:ph idx="1" type="body"/>
          </p:nvPr>
        </p:nvSpPr>
        <p:spPr>
          <a:xfrm>
            <a:off x="468000" y="4631364"/>
            <a:ext cx="11232000" cy="567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sz="2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2"/>
          <p:cNvSpPr/>
          <p:nvPr>
            <p:ph idx="2" type="pic"/>
          </p:nvPr>
        </p:nvSpPr>
        <p:spPr>
          <a:xfrm>
            <a:off x="0" y="0"/>
            <a:ext cx="12192000" cy="4392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2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>
  <p:cSld name="Kun titel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94" name="Google Shape;94;p33"/>
          <p:cNvSpPr txBox="1"/>
          <p:nvPr>
            <p:ph type="title"/>
          </p:nvPr>
        </p:nvSpPr>
        <p:spPr>
          <a:xfrm>
            <a:off x="468000" y="756000"/>
            <a:ext cx="11232000" cy="159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>
  <p:cSld name="To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98" name="Google Shape;98;p34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>
  <p:cSld name="Afsnitsoverskrif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>
            <p:ph idx="1" type="body"/>
          </p:nvPr>
        </p:nvSpPr>
        <p:spPr>
          <a:xfrm>
            <a:off x="468000" y="682641"/>
            <a:ext cx="7644224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b="1" sz="36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2" name="Google Shape;10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000" y="6012000"/>
            <a:ext cx="2556000" cy="40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slide Brand blue">
  <p:cSld name="Kapitelslide Brand blu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6"/>
          <p:cNvSpPr txBox="1"/>
          <p:nvPr>
            <p:ph type="title"/>
          </p:nvPr>
        </p:nvSpPr>
        <p:spPr>
          <a:xfrm>
            <a:off x="468000" y="2322846"/>
            <a:ext cx="11232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6"/>
          <p:cNvSpPr txBox="1"/>
          <p:nvPr>
            <p:ph idx="1" type="body"/>
          </p:nvPr>
        </p:nvSpPr>
        <p:spPr>
          <a:xfrm>
            <a:off x="468000" y="2965916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7" name="Google Shape;10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000" y="5443323"/>
            <a:ext cx="1908000" cy="9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slide Yellow">
  <p:cSld name="Kapitelslide Yellow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 txBox="1"/>
          <p:nvPr>
            <p:ph type="title"/>
          </p:nvPr>
        </p:nvSpPr>
        <p:spPr>
          <a:xfrm>
            <a:off x="468000" y="2322846"/>
            <a:ext cx="11232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1" type="body"/>
          </p:nvPr>
        </p:nvSpPr>
        <p:spPr>
          <a:xfrm>
            <a:off x="468000" y="2965916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2" name="Google Shape;1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000" y="5443323"/>
            <a:ext cx="1908000" cy="9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slide Blue">
  <p:cSld name="Kapitelslide Blu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 txBox="1"/>
          <p:nvPr>
            <p:ph type="title"/>
          </p:nvPr>
        </p:nvSpPr>
        <p:spPr>
          <a:xfrm>
            <a:off x="468000" y="2322846"/>
            <a:ext cx="11232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" type="body"/>
          </p:nvPr>
        </p:nvSpPr>
        <p:spPr>
          <a:xfrm>
            <a:off x="468000" y="2965916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7" name="Google Shape;1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000" y="5443323"/>
            <a:ext cx="1908000" cy="9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Layout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7991567" y="1413461"/>
            <a:ext cx="3759200" cy="3454400"/>
          </a:xfrm>
          <a:prstGeom prst="rect">
            <a:avLst/>
          </a:prstGeom>
          <a:solidFill>
            <a:srgbClr val="A7A3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7808686" y="711200"/>
            <a:ext cx="3759200" cy="3454400"/>
          </a:xfrm>
          <a:prstGeom prst="rect">
            <a:avLst/>
          </a:prstGeom>
          <a:solidFill>
            <a:srgbClr val="493B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/>
          <p:nvPr>
            <p:ph idx="2" type="pic"/>
          </p:nvPr>
        </p:nvSpPr>
        <p:spPr>
          <a:xfrm>
            <a:off x="6692900" y="1033462"/>
            <a:ext cx="4546600" cy="48164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838200" y="1933575"/>
            <a:ext cx="5762625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type="title"/>
          </p:nvPr>
        </p:nvSpPr>
        <p:spPr>
          <a:xfrm>
            <a:off x="838200" y="365125"/>
            <a:ext cx="57626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slide Red">
  <p:cSld name="Kapitelslide Red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9"/>
          <p:cNvSpPr txBox="1"/>
          <p:nvPr>
            <p:ph type="title"/>
          </p:nvPr>
        </p:nvSpPr>
        <p:spPr>
          <a:xfrm>
            <a:off x="468000" y="2322846"/>
            <a:ext cx="11232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" type="body"/>
          </p:nvPr>
        </p:nvSpPr>
        <p:spPr>
          <a:xfrm>
            <a:off x="468000" y="2965916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2" name="Google Shape;1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000" y="5443323"/>
            <a:ext cx="1908000" cy="9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tningsslide">
  <p:cSld name="Afslutnings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0"/>
          <p:cNvSpPr txBox="1"/>
          <p:nvPr>
            <p:ph type="title"/>
          </p:nvPr>
        </p:nvSpPr>
        <p:spPr>
          <a:xfrm>
            <a:off x="468000" y="2322846"/>
            <a:ext cx="11232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0"/>
          <p:cNvSpPr txBox="1"/>
          <p:nvPr>
            <p:ph idx="1" type="body"/>
          </p:nvPr>
        </p:nvSpPr>
        <p:spPr>
          <a:xfrm>
            <a:off x="468000" y="2965916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7" name="Google Shape;12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42000" y="5443323"/>
            <a:ext cx="1908000" cy="9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og indholdsobjekt">
  <p:cSld name="1_Titel og indholdsobjek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32" name="Google Shape;32;p22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2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 og indholdsobjekt">
  <p:cSld name="2_Titel og indholdsobjek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2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 ver. 2">
  <p:cSld name="Titelslide ver.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4"/>
          <p:cNvSpPr txBox="1"/>
          <p:nvPr>
            <p:ph type="title"/>
          </p:nvPr>
        </p:nvSpPr>
        <p:spPr>
          <a:xfrm>
            <a:off x="468000" y="3140968"/>
            <a:ext cx="11232000" cy="5767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468000" y="3841444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2" type="body"/>
          </p:nvPr>
        </p:nvSpPr>
        <p:spPr>
          <a:xfrm>
            <a:off x="468312" y="404813"/>
            <a:ext cx="36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3" name="Google Shape;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6012000"/>
            <a:ext cx="2556000" cy="40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 ver. 3">
  <p:cSld name="Titelslide ver. 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5"/>
          <p:cNvSpPr txBox="1"/>
          <p:nvPr>
            <p:ph type="title"/>
          </p:nvPr>
        </p:nvSpPr>
        <p:spPr>
          <a:xfrm>
            <a:off x="468000" y="3140968"/>
            <a:ext cx="11232000" cy="5767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468000" y="3841444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468312" y="404813"/>
            <a:ext cx="36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" name="Google Shape;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6012000"/>
            <a:ext cx="2556000" cy="40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 ver. 4">
  <p:cSld name="Titelslide ver. 4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6"/>
          <p:cNvSpPr txBox="1"/>
          <p:nvPr>
            <p:ph type="title"/>
          </p:nvPr>
        </p:nvSpPr>
        <p:spPr>
          <a:xfrm>
            <a:off x="468000" y="3140968"/>
            <a:ext cx="11232000" cy="5767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468000" y="3841444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468312" y="404813"/>
            <a:ext cx="36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5" name="Google Shape;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6012000"/>
            <a:ext cx="2556000" cy="40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>
  <p:cSld name="Titel og indholdsobjek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58" name="Google Shape;58;p27"/>
          <p:cNvSpPr txBox="1"/>
          <p:nvPr>
            <p:ph type="title"/>
          </p:nvPr>
        </p:nvSpPr>
        <p:spPr>
          <a:xfrm>
            <a:off x="468000" y="756000"/>
            <a:ext cx="11232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480485" y="1548000"/>
            <a:ext cx="11231033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A0A7"/>
              </a:buClr>
              <a:buSzPts val="16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A0A7"/>
              </a:buClr>
              <a:buSzPts val="14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>
  <p:cSld name="To indholdsobjekt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idx="1" type="body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64" name="Google Shape;64;p28"/>
          <p:cNvSpPr txBox="1"/>
          <p:nvPr>
            <p:ph type="title"/>
          </p:nvPr>
        </p:nvSpPr>
        <p:spPr>
          <a:xfrm>
            <a:off x="467999" y="756000"/>
            <a:ext cx="7200000" cy="1016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2" type="body"/>
          </p:nvPr>
        </p:nvSpPr>
        <p:spPr>
          <a:xfrm>
            <a:off x="467998" y="1916832"/>
            <a:ext cx="7200000" cy="3591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68000" y="756000"/>
            <a:ext cx="11232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25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717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0717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A0A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A0A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A0A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9526087" y="6228000"/>
            <a:ext cx="1824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cxnSp>
        <p:nvCxnSpPr>
          <p:cNvPr id="14" name="Google Shape;14;p19"/>
          <p:cNvCxnSpPr/>
          <p:nvPr/>
        </p:nvCxnSpPr>
        <p:spPr>
          <a:xfrm>
            <a:off x="11470634" y="6301633"/>
            <a:ext cx="0" cy="90000"/>
          </a:xfrm>
          <a:prstGeom prst="straightConnector1">
            <a:avLst/>
          </a:prstGeom>
          <a:noFill/>
          <a:ln cap="flat" cmpd="sng" w="9525">
            <a:solidFill>
              <a:srgbClr val="00414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" name="Google Shape;15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8000" y="6012000"/>
            <a:ext cx="2556000" cy="40315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>
            <p:ph type="title"/>
          </p:nvPr>
        </p:nvSpPr>
        <p:spPr>
          <a:xfrm>
            <a:off x="454251" y="3140604"/>
            <a:ext cx="11232000" cy="5767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da-DK"/>
              <a:t>e-Health og telemedicin i et uddannelsesperspektiv</a:t>
            </a:r>
            <a:endParaRPr/>
          </a:p>
        </p:txBody>
      </p:sp>
      <p:sp>
        <p:nvSpPr>
          <p:cNvPr id="133" name="Google Shape;133;p1"/>
          <p:cNvSpPr txBox="1"/>
          <p:nvPr>
            <p:ph idx="1" type="body"/>
          </p:nvPr>
        </p:nvSpPr>
        <p:spPr>
          <a:xfrm>
            <a:off x="468000" y="3841444"/>
            <a:ext cx="11232000" cy="3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34" name="Google Shape;134;p1"/>
          <p:cNvSpPr txBox="1"/>
          <p:nvPr>
            <p:ph idx="2" type="body"/>
          </p:nvPr>
        </p:nvSpPr>
        <p:spPr>
          <a:xfrm>
            <a:off x="468312" y="404813"/>
            <a:ext cx="360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da-DK"/>
              <a:t>Henrik Riel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da-DK"/>
              <a:t>heri@ucn.dk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da-DK"/>
              <a:t>Adjunkt, UCN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oom - One Platform to Connect – Apps i Google Play"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841" y="1593210"/>
            <a:ext cx="3960000" cy="39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1" name="Google Shape;201;p9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02" name="Google Shape;202;p9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E-Health i fysioterapien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oom workout classes: What it's like and the 5 best to try - CNET" id="204" name="Google Shape;2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490" y="1432598"/>
            <a:ext cx="6518510" cy="437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idx="1" type="body"/>
          </p:nvPr>
        </p:nvSpPr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Patienter med civilisationssygdomme til uddannelsesklinikker</a:t>
            </a:r>
            <a:endParaRPr/>
          </a:p>
          <a:p>
            <a:pPr indent="-261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a-DK"/>
              <a:t>Giver de studerende mulighed for at se flere patienter tidligt på uddannelsen</a:t>
            </a:r>
            <a:endParaRPr/>
          </a:p>
          <a:p>
            <a:pPr indent="-134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Online undervisning</a:t>
            </a:r>
            <a:endParaRPr/>
          </a:p>
          <a:p>
            <a:pPr indent="-261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a-DK"/>
              <a:t>Live forelæsning, gruppearbejde, vejledning, webinar med tale</a:t>
            </a:r>
            <a:endParaRPr/>
          </a:p>
          <a:p>
            <a:pPr indent="-260350" lvl="2" marL="8270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0A7"/>
              </a:buClr>
              <a:buSzPts val="1800"/>
              <a:buChar char="•"/>
            </a:pPr>
            <a:r>
              <a:rPr lang="da-DK"/>
              <a:t>Fordele/ulemper</a:t>
            </a:r>
            <a:endParaRPr/>
          </a:p>
        </p:txBody>
      </p:sp>
      <p:sp>
        <p:nvSpPr>
          <p:cNvPr id="210" name="Google Shape;210;p10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11" name="Google Shape;211;p10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da-DK"/>
              <a:t>Erfaringer med digitale løsninger i undervisningen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umbnail Image " id="216" name="Google Shape;2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900" y="1168399"/>
            <a:ext cx="4546600" cy="454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7" name="Google Shape;217;p11"/>
          <p:cNvSpPr txBox="1"/>
          <p:nvPr>
            <p:ph idx="1" type="body"/>
          </p:nvPr>
        </p:nvSpPr>
        <p:spPr>
          <a:xfrm>
            <a:off x="621407" y="1124744"/>
            <a:ext cx="5762625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Kræver fokus i ny bekendtgørelse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Blive bekendt med anvendelsesområder</a:t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Erfaring med anvendelse af gængse teknologier</a:t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Give bedre e-Health kompetencer</a:t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Regler og love, GDPR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OBS.: Potentiel modstand mod brug af teknologi inden man har oparbejdet faglig identitet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8" name="Google Shape;218;p11"/>
          <p:cNvSpPr txBox="1"/>
          <p:nvPr>
            <p:ph type="title"/>
          </p:nvPr>
        </p:nvSpPr>
        <p:spPr>
          <a:xfrm>
            <a:off x="838200" y="365125"/>
            <a:ext cx="57626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Undervisning i fremtiden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umbnail Image " id="223" name="Google Shape;2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900" y="1168399"/>
            <a:ext cx="4546600" cy="454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4" name="Google Shape;224;p13"/>
          <p:cNvSpPr txBox="1"/>
          <p:nvPr>
            <p:ph type="title"/>
          </p:nvPr>
        </p:nvSpPr>
        <p:spPr>
          <a:xfrm>
            <a:off x="838200" y="365125"/>
            <a:ext cx="57626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Undervisning i fremtiden</a:t>
            </a:r>
            <a:endParaRPr/>
          </a:p>
        </p:txBody>
      </p:sp>
      <p:pic>
        <p:nvPicPr>
          <p:cNvPr descr="Et billede, der indeholder tekst, skærmbillede, dokument, Font/skrifttype&#10;&#10;Automatisk genereret beskrivelse" id="225" name="Google Shape;2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459" y="791095"/>
            <a:ext cx="4071711" cy="530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31" name="Google Shape;231;p14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Undervisning i fremtiden</a:t>
            </a:r>
            <a:endParaRPr/>
          </a:p>
        </p:txBody>
      </p:sp>
      <p:sp>
        <p:nvSpPr>
          <p:cNvPr id="232" name="Google Shape;232;p14"/>
          <p:cNvSpPr txBox="1"/>
          <p:nvPr>
            <p:ph idx="1" type="body"/>
          </p:nvPr>
        </p:nvSpPr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If you can’t beat them – join them!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Undervisning skal fokusere på korrekt brug af AI og ikke på at forbyde AI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Kan være hjælpemiddel til de svageste hvis de hjælpes i at bruge dem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Kan hjælpe undervisere</a:t>
            </a:r>
            <a:endParaRPr/>
          </a:p>
          <a:p>
            <a:pPr indent="-261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a-DK"/>
              <a:t>Opdigte cases</a:t>
            </a:r>
            <a:endParaRPr/>
          </a:p>
          <a:p>
            <a:pPr indent="-261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a-DK"/>
              <a:t>Holde sig up to date på evidens</a:t>
            </a:r>
            <a:endParaRPr/>
          </a:p>
          <a:p>
            <a:pPr indent="-261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a-DK"/>
              <a:t>Tænke ud af boksen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tekst, skærmbillede, Font/skrifttype, logo&#10;&#10;Automatisk genereret beskrivelse" id="237" name="Google Shape;23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743" y="1547813"/>
            <a:ext cx="9516702" cy="3960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39" name="Google Shape;239;p15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45" name="Google Shape;245;p16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Summary of top 5-10 papers generated by Consensus." id="246" name="Google Shape;24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3065" t="9317"/>
          <a:stretch/>
        </p:blipFill>
        <p:spPr>
          <a:xfrm>
            <a:off x="2279576" y="1011212"/>
            <a:ext cx="7836889" cy="4351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52" name="Google Shape;252;p17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Et billede, der indeholder tekst, Website, Webside, skærmbillede&#10;&#10;Automatisk genereret beskrivelse" id="253" name="Google Shape;2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56" y="188640"/>
            <a:ext cx="11700000" cy="557598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7"/>
          <p:cNvSpPr txBox="1"/>
          <p:nvPr>
            <p:ph idx="1" type="body"/>
          </p:nvPr>
        </p:nvSpPr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>
            <p:ph idx="1" type="body"/>
          </p:nvPr>
        </p:nvSpPr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Der er ikke fokus på telemedicin og e-Health i nuværende studieordninger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Praksis bevæger sig i retning af større anvendelse af e-Health hvilket vi bør forberede de studerende på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Vi skal tage hånd om den nye bølge af AI og i stedet for at kæmpe imod skal vi lære de studerende at bruge det fornuftigt</a:t>
            </a:r>
            <a:endParaRPr/>
          </a:p>
        </p:txBody>
      </p:sp>
      <p:sp>
        <p:nvSpPr>
          <p:cNvPr id="260" name="Google Shape;260;p18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61" name="Google Shape;261;p18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Opsummering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629" l="0" r="0" t="3919"/>
          <a:stretch/>
        </p:blipFill>
        <p:spPr>
          <a:xfrm>
            <a:off x="6692900" y="1033462"/>
            <a:ext cx="4546600" cy="48164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838200" y="1933575"/>
            <a:ext cx="5762625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8000" lvl="0" marL="288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200"/>
              <a:buChar char="•"/>
            </a:pPr>
            <a:r>
              <a:rPr lang="da-DK" sz="2200"/>
              <a:t>Henrik Riel</a:t>
            </a:r>
            <a:endParaRPr/>
          </a:p>
          <a:p>
            <a:pPr indent="-288000" lvl="0" marL="288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200"/>
              <a:buChar char="•"/>
            </a:pPr>
            <a:r>
              <a:rPr lang="da-DK" sz="2200"/>
              <a:t>Ph.D., cand.scient. i Klinisk Videnskab og Teknologi, fysioterapeut</a:t>
            </a:r>
            <a:endParaRPr sz="2200"/>
          </a:p>
          <a:p>
            <a:pPr indent="-288000" lvl="0" marL="288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200"/>
              <a:buChar char="•"/>
            </a:pPr>
            <a:r>
              <a:rPr lang="da-DK" sz="2200"/>
              <a:t>Postdoc @ Aalborg Universitet, Denmark</a:t>
            </a:r>
            <a:endParaRPr/>
          </a:p>
          <a:p>
            <a:pPr indent="-288000" lvl="0" marL="288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200"/>
              <a:buChar char="•"/>
            </a:pPr>
            <a:r>
              <a:rPr lang="da-DK" sz="2200"/>
              <a:t>Adjunkt @ Fysioterapeutuddannelsen, University College Nordjylland</a:t>
            </a:r>
            <a:endParaRPr sz="2200"/>
          </a:p>
          <a:p>
            <a:pPr indent="-288000" lvl="0" marL="288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200"/>
              <a:buChar char="•"/>
            </a:pPr>
            <a:r>
              <a:rPr lang="da-DK" sz="2200"/>
              <a:t>Ansvarlig redaktør @ Dansk Sportsmedicin</a:t>
            </a:r>
            <a:endParaRPr/>
          </a:p>
        </p:txBody>
      </p:sp>
      <p:sp>
        <p:nvSpPr>
          <p:cNvPr id="141" name="Google Shape;141;p2"/>
          <p:cNvSpPr txBox="1"/>
          <p:nvPr>
            <p:ph type="title"/>
          </p:nvPr>
        </p:nvSpPr>
        <p:spPr>
          <a:xfrm>
            <a:off x="838200" y="365125"/>
            <a:ext cx="57626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Bio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2891541" y="38674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50" name="Google Shape;150;p3"/>
          <p:cNvSpPr txBox="1"/>
          <p:nvPr>
            <p:ph type="title"/>
          </p:nvPr>
        </p:nvSpPr>
        <p:spPr>
          <a:xfrm>
            <a:off x="468000" y="469372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Formål</a:t>
            </a:r>
            <a:endParaRPr/>
          </a:p>
        </p:txBody>
      </p:sp>
      <p:sp>
        <p:nvSpPr>
          <p:cNvPr id="151" name="Google Shape;151;p3"/>
          <p:cNvSpPr txBox="1"/>
          <p:nvPr>
            <p:ph idx="1" type="body"/>
          </p:nvPr>
        </p:nvSpPr>
        <p:spPr>
          <a:xfrm>
            <a:off x="330296" y="1186628"/>
            <a:ext cx="11232000" cy="4474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Behovet for at integrere telemedicin/e-Health/digital health i fysioterapeutuddannelsen</a:t>
            </a:r>
            <a:endParaRPr/>
          </a:p>
          <a:p>
            <a:pPr indent="-288000" lvl="0" marL="288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Hvordan bruges e-Health i fysioterapien?</a:t>
            </a:r>
            <a:endParaRPr/>
          </a:p>
          <a:p>
            <a:pPr indent="-288000" lvl="0" marL="288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Nuværende erfaringer i undervisningen</a:t>
            </a:r>
            <a:endParaRPr/>
          </a:p>
          <a:p>
            <a:pPr indent="-288000" lvl="0" marL="288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Undervisning i fremtiden</a:t>
            </a:r>
            <a:endParaRPr/>
          </a:p>
          <a:p>
            <a:pPr indent="-134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tekst, skærmbillede, nummer/tal, linje/række&#10;&#10;Automatisk genereret beskrivelse" id="156" name="Google Shape;15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702" y="1548000"/>
            <a:ext cx="7880595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58" name="Google Shape;158;p4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Nuværende undervisning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64" name="Google Shape;164;p5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Nuværende undervisning</a:t>
            </a:r>
            <a:endParaRPr/>
          </a:p>
        </p:txBody>
      </p:sp>
      <p:sp>
        <p:nvSpPr>
          <p:cNvPr id="165" name="Google Shape;165;p5"/>
          <p:cNvSpPr txBox="1"/>
          <p:nvPr>
            <p:ph idx="1" type="body"/>
          </p:nvPr>
        </p:nvSpPr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Valgfag i Sundheds- og Velfærdsteknologi på 3. semester</a:t>
            </a:r>
            <a:endParaRPr/>
          </a:p>
          <a:p>
            <a:pPr indent="-261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a-DK"/>
              <a:t>2-ugers valgfag med to lektioner omhandlende informations- og kommunikationsteknologi</a:t>
            </a:r>
            <a:endParaRPr/>
          </a:p>
          <a:p>
            <a:pPr indent="-261937" lvl="1" marL="5667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a-DK"/>
              <a:t>Præsentation af eksempler på telemedicin (KOL-kuffert), begrebsafklaring, e-Health literacy, udfordringer ved implementering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tekst, Font/skrifttype, skærmbillede, information&#10;&#10;Automatisk genereret beskrivelse" id="170" name="Google Shape;17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1716841"/>
            <a:ext cx="11232000" cy="362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72" name="Google Shape;172;p6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E-Health i fysioterapien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umbnail Image "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900" y="1168399"/>
            <a:ext cx="4546600" cy="454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621407" y="1124744"/>
            <a:ext cx="5762625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Char char="•"/>
            </a:pPr>
            <a:r>
              <a:rPr lang="da-DK"/>
              <a:t>Hvad siger ChatGPT?</a:t>
            </a:r>
            <a:endParaRPr/>
          </a:p>
          <a:p>
            <a:pPr indent="-135600" lvl="0" marL="288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25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9" name="Google Shape;179;p12"/>
          <p:cNvSpPr txBox="1"/>
          <p:nvPr>
            <p:ph type="title"/>
          </p:nvPr>
        </p:nvSpPr>
        <p:spPr>
          <a:xfrm>
            <a:off x="838200" y="365125"/>
            <a:ext cx="57626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Undervisning i fremtiden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menneske, skærmbillede, tekst, person&#10;&#10;Automatisk genereret beskrivelse" id="184" name="Google Shape;18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462" l="0" r="0" t="13951"/>
          <a:stretch/>
        </p:blipFill>
        <p:spPr>
          <a:xfrm>
            <a:off x="468000" y="1548000"/>
            <a:ext cx="1123200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86" name="Google Shape;186;p7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E-Health i fysioterapien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>
            <p:ph idx="12" type="sldNum"/>
          </p:nvPr>
        </p:nvSpPr>
        <p:spPr>
          <a:xfrm>
            <a:off x="11424592" y="6228000"/>
            <a:ext cx="275408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92" name="Google Shape;192;p8"/>
          <p:cNvSpPr txBox="1"/>
          <p:nvPr>
            <p:ph type="title"/>
          </p:nvPr>
        </p:nvSpPr>
        <p:spPr>
          <a:xfrm>
            <a:off x="909353" y="293956"/>
            <a:ext cx="10342116" cy="717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da-DK"/>
              <a:t>E-Health i fysioterapien</a:t>
            </a:r>
            <a:endParaRPr/>
          </a:p>
        </p:txBody>
      </p:sp>
      <p:pic>
        <p:nvPicPr>
          <p:cNvPr descr="Et billede, der indeholder tekst, Font/skrifttype, Grafik, logo&#10;&#10;Automatisk genereret beskrivelse" id="193" name="Google Shape;19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4312" y="724779"/>
            <a:ext cx="2184400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t billede, der indeholder tekst, skærmbillede, Website, Webside&#10;&#10;Automatisk genereret beskrivelse" id="195" name="Google Shape;195;p8"/>
          <p:cNvPicPr preferRelativeResize="0"/>
          <p:nvPr/>
        </p:nvPicPr>
        <p:blipFill rotWithShape="1">
          <a:blip r:embed="rId4">
            <a:alphaModFix/>
          </a:blip>
          <a:srcRect b="26273" l="8516" r="7177" t="35012"/>
          <a:stretch/>
        </p:blipFill>
        <p:spPr>
          <a:xfrm>
            <a:off x="976369" y="2102778"/>
            <a:ext cx="10304207" cy="295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CN">
  <a:themeElements>
    <a:clrScheme name="UCN">
      <a:dk1>
        <a:srgbClr val="000000"/>
      </a:dk1>
      <a:lt1>
        <a:srgbClr val="FFFFFF"/>
      </a:lt1>
      <a:dk2>
        <a:srgbClr val="FFCB4F"/>
      </a:dk2>
      <a:lt2>
        <a:srgbClr val="004250"/>
      </a:lt2>
      <a:accent1>
        <a:srgbClr val="004250"/>
      </a:accent1>
      <a:accent2>
        <a:srgbClr val="000000"/>
      </a:accent2>
      <a:accent3>
        <a:srgbClr val="668E96"/>
      </a:accent3>
      <a:accent4>
        <a:srgbClr val="BED6DB"/>
      </a:accent4>
      <a:accent5>
        <a:srgbClr val="F7403A"/>
      </a:accent5>
      <a:accent6>
        <a:srgbClr val="0046AD"/>
      </a:accent6>
      <a:hlink>
        <a:srgbClr val="668E96"/>
      </a:hlink>
      <a:folHlink>
        <a:srgbClr val="0046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ontortema">
  <a:themeElements>
    <a:clrScheme name="Kont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2020-09-23T11:56:40Z</dcterms:created>
  <dc:creator>Martin Færch Andersen</dc:creator>
</cp:coreProperties>
</file>