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  <p:sldMasterId id="2147483663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9YkTl7XzJQqFNLc1QdkQFNtPU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a-D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 and implementation (e.g. project plan, organisation, budget, IP, risk)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is an open-label randomized controlled trial with a trial period of three months. Patients with T2D in telemonitoring (intervention) are compared with patients with T2D in usual care (control).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/>
              <a:t>. Here you see the inclusion and exclusion criteria for the trial. </a:t>
            </a: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all be patients with type 2 diabetes who are already treated with insulin. The participants in the trial must be treated with insulin products from Novo Nordisk A/S, we do not wish to change the patients treatment. Maybe I should also highlight the inclusion criteria that dictate that patients must be able to use the devises that are nessessary for the trial.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a-DK"/>
              <a:t>Terms that: including lack of understanding of the trial or lack of physical or cognitive ability to participate.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Fitbit vharge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Novopen 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Dexcom G6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Android/apple SF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Skift af insulin til Tresiba, indkøb af hurtigtvirkende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Lånetelefoner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Apps: Fitbit, dexcom, diasend</a:t>
            </a:r>
            <a:endParaRPr/>
          </a:p>
        </p:txBody>
      </p:sp>
      <p:sp>
        <p:nvSpPr>
          <p:cNvPr id="397" name="Google Shape;39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Skifter selv sensor</a:t>
            </a:r>
            <a:endParaRPr/>
          </a:p>
        </p:txBody>
      </p:sp>
      <p:sp>
        <p:nvSpPr>
          <p:cNvPr id="409" name="Google Shape;40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Skifter selv sensor</a:t>
            </a:r>
            <a:endParaRPr/>
          </a:p>
        </p:txBody>
      </p:sp>
      <p:sp>
        <p:nvSpPr>
          <p:cNvPr id="435" name="Google Shape;43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is an open-label randomized controlled trial with a trial period of three months. Patients with T2D in telemonitoring (intervention) are compared with patients with T2D in usual care (control).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Interventionen kræver, at der foretages to ekstra saturationsmålinger ugentligt</a:t>
            </a:r>
            <a:endParaRPr/>
          </a:p>
        </p:txBody>
      </p:sp>
      <p:sp>
        <p:nvSpPr>
          <p:cNvPr id="525" name="Google Shape;52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a-D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Efficiency and implementation (e.g. project plan, organisation, budget, IP, risk)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65"/>
              </a:buClr>
              <a:buSzPts val="900"/>
              <a:buFont typeface="Verdana"/>
              <a:buNone/>
            </a:pPr>
            <a:fld id="{00000000-1234-1234-1234-123412341234}" type="slidenum">
              <a:rPr b="0" i="0" lang="da-DK" sz="900" u="none" cap="none" strike="noStrike">
                <a:solidFill>
                  <a:srgbClr val="001965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900" u="none" cap="none" strike="noStrike">
              <a:solidFill>
                <a:srgbClr val="00196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1 indhold - farve">
  <p:cSld name="1/1 indhold - farve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68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2"/>
          <p:cNvSpPr/>
          <p:nvPr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92" name="Google Shape;9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029" y="150990"/>
            <a:ext cx="615927" cy="6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1 indhold - farve">
  <p:cSld name="1/1 indhold - farve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68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/>
          <p:nvPr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07" name="Google Shape;10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029" y="150990"/>
            <a:ext cx="615927" cy="6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forside - billede ">
  <p:cSld name="Afsnitsforside - billede 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/>
          <p:nvPr>
            <p:ph idx="2" type="pic"/>
          </p:nvPr>
        </p:nvSpPr>
        <p:spPr>
          <a:xfrm>
            <a:off x="0" y="0"/>
            <a:ext cx="12191999" cy="6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2" name="Google Shape;122;p37"/>
          <p:cNvSpPr txBox="1"/>
          <p:nvPr>
            <p:ph type="title"/>
          </p:nvPr>
        </p:nvSpPr>
        <p:spPr>
          <a:xfrm>
            <a:off x="760939" y="1357312"/>
            <a:ext cx="10656362" cy="1910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7"/>
          <p:cNvSpPr txBox="1"/>
          <p:nvPr>
            <p:ph idx="1" type="body"/>
          </p:nvPr>
        </p:nvSpPr>
        <p:spPr>
          <a:xfrm>
            <a:off x="765176" y="3560064"/>
            <a:ext cx="10652124" cy="273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27" name="Google Shape;127;p37"/>
          <p:cNvSpPr/>
          <p:nvPr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7"/>
          <p:cNvSpPr txBox="1"/>
          <p:nvPr>
            <p:ph idx="3" type="body"/>
          </p:nvPr>
        </p:nvSpPr>
        <p:spPr>
          <a:xfrm>
            <a:off x="151200" y="150990"/>
            <a:ext cx="615600" cy="615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/>
          <p:cNvSpPr txBox="1"/>
          <p:nvPr>
            <p:ph idx="1" type="body"/>
          </p:nvPr>
        </p:nvSpPr>
        <p:spPr>
          <a:xfrm>
            <a:off x="422400" y="1749631"/>
            <a:ext cx="11347200" cy="3941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accent2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accent2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accent2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423"/>
              </a:buClr>
              <a:buSzPts val="1800"/>
              <a:buChar char="•"/>
              <a:defRPr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type="title"/>
          </p:nvPr>
        </p:nvSpPr>
        <p:spPr>
          <a:xfrm>
            <a:off x="422400" y="687227"/>
            <a:ext cx="11347200" cy="521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5563942" y="138543"/>
            <a:ext cx="3867151" cy="135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80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0" type="dt"/>
          </p:nvPr>
        </p:nvSpPr>
        <p:spPr>
          <a:xfrm>
            <a:off x="9582871" y="138543"/>
            <a:ext cx="1602317" cy="135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800">
                <a:solidFill>
                  <a:schemeClr val="accent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2" type="sldNum"/>
          </p:nvPr>
        </p:nvSpPr>
        <p:spPr>
          <a:xfrm>
            <a:off x="11353096" y="140067"/>
            <a:ext cx="416504" cy="135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1 indhold - farve">
  <p:cSld name="1/1 indhold - farve"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68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1"/>
          <p:cNvSpPr/>
          <p:nvPr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48" name="Google Shape;14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029" y="150990"/>
            <a:ext cx="615927" cy="6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m. bullets">
  <p:cSld name="Blank m. bulle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 txBox="1"/>
          <p:nvPr>
            <p:ph idx="12" type="sldNum"/>
          </p:nvPr>
        </p:nvSpPr>
        <p:spPr>
          <a:xfrm>
            <a:off x="11339887" y="593223"/>
            <a:ext cx="571468" cy="227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60" name="Google Shape;160;p45"/>
          <p:cNvSpPr txBox="1"/>
          <p:nvPr>
            <p:ph type="title"/>
          </p:nvPr>
        </p:nvSpPr>
        <p:spPr>
          <a:xfrm>
            <a:off x="587374" y="370290"/>
            <a:ext cx="5149879" cy="14743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" type="body"/>
          </p:nvPr>
        </p:nvSpPr>
        <p:spPr>
          <a:xfrm>
            <a:off x="587375" y="2065337"/>
            <a:ext cx="10620094" cy="370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5" name="Google Shape;16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8" name="Google Shape;188;p5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9" name="Google Shape;189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6" name="Google Shape;196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1 indhold - farve">
  <p:cSld name="1/1 indhold - farve 2">
    <p:bg>
      <p:bgPr>
        <a:solidFill>
          <a:schemeClr val="dk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68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0"/>
          <p:cNvSpPr/>
          <p:nvPr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19" name="Google Shape;21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029" y="150990"/>
            <a:ext cx="615927" cy="6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1 indhold - farve">
  <p:cSld name="1/1 indhold - farve">
    <p:bg>
      <p:bgPr>
        <a:solidFill>
          <a:schemeClr val="dk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54687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  <a:defRPr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  <a:defRPr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34" name="Google Shape;23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029" y="150990"/>
            <a:ext cx="615927" cy="6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6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"/>
          <p:cNvPicPr preferRelativeResize="0"/>
          <p:nvPr/>
        </p:nvPicPr>
        <p:blipFill rotWithShape="1">
          <a:blip r:embed="rId3">
            <a:alphaModFix/>
          </a:blip>
          <a:srcRect b="12398" l="13824" r="32875" t="43683"/>
          <a:stretch/>
        </p:blipFill>
        <p:spPr>
          <a:xfrm>
            <a:off x="0" y="0"/>
            <a:ext cx="12192000" cy="694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"/>
          <p:cNvSpPr/>
          <p:nvPr/>
        </p:nvSpPr>
        <p:spPr>
          <a:xfrm>
            <a:off x="1519285" y="2260557"/>
            <a:ext cx="9143999" cy="1557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"/>
          <p:cNvSpPr/>
          <p:nvPr/>
        </p:nvSpPr>
        <p:spPr>
          <a:xfrm>
            <a:off x="1519285" y="3910975"/>
            <a:ext cx="9143999" cy="6517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"/>
          <p:cNvSpPr txBox="1"/>
          <p:nvPr/>
        </p:nvSpPr>
        <p:spPr>
          <a:xfrm>
            <a:off x="1635979" y="2763102"/>
            <a:ext cx="90503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1" i="0" lang="da-DK" sz="4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Collaboration in telemedicine</a:t>
            </a:r>
            <a:endParaRPr b="1" i="0" sz="9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"/>
          <p:cNvSpPr txBox="1"/>
          <p:nvPr/>
        </p:nvSpPr>
        <p:spPr>
          <a:xfrm>
            <a:off x="3546137" y="4031183"/>
            <a:ext cx="5099726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Arial"/>
              <a:buNone/>
            </a:pPr>
            <a:r>
              <a:rPr b="0" i="0" lang="da-DK" sz="135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Stine Hangaard Casper</a:t>
            </a:r>
            <a:endParaRPr b="0" i="0" sz="135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Arial"/>
              <a:buNone/>
            </a:pPr>
            <a:r>
              <a:rPr b="0" i="0" lang="da-DK" sz="9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Associate Professor</a:t>
            </a:r>
            <a:endParaRPr b="0" i="0" sz="135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395" y="4998251"/>
            <a:ext cx="2115553" cy="1281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"/>
          <p:cNvSpPr txBox="1"/>
          <p:nvPr>
            <p:ph type="title"/>
          </p:nvPr>
        </p:nvSpPr>
        <p:spPr>
          <a:xfrm>
            <a:off x="422400" y="687227"/>
            <a:ext cx="11347200" cy="521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da-DK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ADAPT-T2D Partners</a:t>
            </a:r>
            <a:endParaRPr/>
          </a:p>
        </p:txBody>
      </p:sp>
      <p:pic>
        <p:nvPicPr>
          <p:cNvPr descr="Image result for dtu" id="321" name="Google Shape;3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744" y="1789167"/>
            <a:ext cx="873417" cy="8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6766" y="1762512"/>
            <a:ext cx="1186345" cy="89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3204" y="1694436"/>
            <a:ext cx="971135" cy="9711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0"/>
          <p:cNvGrpSpPr/>
          <p:nvPr/>
        </p:nvGrpSpPr>
        <p:grpSpPr>
          <a:xfrm>
            <a:off x="922346" y="1736374"/>
            <a:ext cx="907777" cy="948936"/>
            <a:chOff x="6630194" y="3876421"/>
            <a:chExt cx="506412" cy="529372"/>
          </a:xfrm>
        </p:grpSpPr>
        <p:pic>
          <p:nvPicPr>
            <p:cNvPr descr="Image result for region nordjylland steno logo" id="325" name="Google Shape;325;p10"/>
            <p:cNvPicPr preferRelativeResize="0"/>
            <p:nvPr/>
          </p:nvPicPr>
          <p:blipFill rotWithShape="1">
            <a:blip r:embed="rId6">
              <a:alphaModFix/>
            </a:blip>
            <a:srcRect b="42557" l="0" r="84128" t="0"/>
            <a:stretch/>
          </p:blipFill>
          <p:spPr>
            <a:xfrm>
              <a:off x="6630194" y="3876421"/>
              <a:ext cx="506412" cy="516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0"/>
            <p:cNvSpPr/>
            <p:nvPr/>
          </p:nvSpPr>
          <p:spPr>
            <a:xfrm>
              <a:off x="7065169" y="4300538"/>
              <a:ext cx="71437" cy="10525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10"/>
          <p:cNvSpPr/>
          <p:nvPr/>
        </p:nvSpPr>
        <p:spPr>
          <a:xfrm>
            <a:off x="250761" y="2797075"/>
            <a:ext cx="21336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600" u="none" cap="none" strike="noStrike">
                <a:solidFill>
                  <a:srgbClr val="181713"/>
                </a:solidFill>
                <a:latin typeface="Arial"/>
                <a:ea typeface="Arial"/>
                <a:cs typeface="Arial"/>
                <a:sym typeface="Arial"/>
              </a:rPr>
              <a:t>Steno Diabetets Center North Denmark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4495316" y="2797075"/>
            <a:ext cx="23292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600" u="none" cap="none" strike="noStrike">
                <a:solidFill>
                  <a:srgbClr val="181713"/>
                </a:solidFill>
                <a:latin typeface="Arial"/>
                <a:ea typeface="Arial"/>
                <a:cs typeface="Arial"/>
                <a:sym typeface="Arial"/>
              </a:rPr>
              <a:t>Novo Nordisk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/>
          <p:nvPr/>
        </p:nvSpPr>
        <p:spPr>
          <a:xfrm>
            <a:off x="6253111" y="2753579"/>
            <a:ext cx="23713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600" u="none" cap="none" strike="noStrike">
                <a:solidFill>
                  <a:srgbClr val="181713"/>
                </a:solidFill>
                <a:latin typeface="Arial"/>
                <a:ea typeface="Arial"/>
                <a:cs typeface="Arial"/>
                <a:sym typeface="Arial"/>
              </a:rPr>
              <a:t>AAU – ES &amp;HST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7884375" y="2736902"/>
            <a:ext cx="22113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600" u="none" cap="none" strike="noStrike">
                <a:solidFill>
                  <a:srgbClr val="181713"/>
                </a:solidFill>
                <a:latin typeface="Arial"/>
                <a:ea typeface="Arial"/>
                <a:cs typeface="Arial"/>
                <a:sym typeface="Arial"/>
              </a:rPr>
              <a:t>DTU </a:t>
            </a:r>
            <a:endParaRPr b="0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looko Logo" id="331" name="Google Shape;33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95728" y="1762513"/>
            <a:ext cx="1673873" cy="73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0"/>
          <p:cNvSpPr/>
          <p:nvPr/>
        </p:nvSpPr>
        <p:spPr>
          <a:xfrm>
            <a:off x="9780804" y="2736902"/>
            <a:ext cx="232924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600" u="none" cap="none" strike="noStrike">
                <a:solidFill>
                  <a:srgbClr val="181713"/>
                </a:solidFill>
                <a:latin typeface="Arial"/>
                <a:ea typeface="Arial"/>
                <a:cs typeface="Arial"/>
                <a:sym typeface="Arial"/>
              </a:rPr>
              <a:t>Glooko</a:t>
            </a:r>
            <a:endParaRPr b="1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0"/>
          <p:cNvPicPr preferRelativeResize="0"/>
          <p:nvPr/>
        </p:nvPicPr>
        <p:blipFill rotWithShape="1">
          <a:blip r:embed="rId8">
            <a:alphaModFix/>
          </a:blip>
          <a:srcRect b="30325" l="22922" r="20852" t="0"/>
          <a:stretch/>
        </p:blipFill>
        <p:spPr>
          <a:xfrm>
            <a:off x="3093735" y="1694436"/>
            <a:ext cx="971135" cy="89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0"/>
          <p:cNvSpPr/>
          <p:nvPr/>
        </p:nvSpPr>
        <p:spPr>
          <a:xfrm>
            <a:off x="2283815" y="2808172"/>
            <a:ext cx="25909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600" u="none" cap="none" strike="noStrike">
                <a:solidFill>
                  <a:srgbClr val="181713"/>
                </a:solidFill>
                <a:latin typeface="Arial"/>
                <a:ea typeface="Arial"/>
                <a:cs typeface="Arial"/>
                <a:sym typeface="Arial"/>
              </a:rPr>
              <a:t>Steno Diabetets Center Zealand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18171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11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341" name="Google Shape;341;p1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1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da-DK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cxnSp>
        <p:nvCxnSpPr>
          <p:cNvPr id="346" name="Google Shape;346;p11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47" name="Google Shape;347;p11"/>
          <p:cNvGrpSpPr/>
          <p:nvPr/>
        </p:nvGrpSpPr>
        <p:grpSpPr>
          <a:xfrm>
            <a:off x="1038893" y="3018131"/>
            <a:ext cx="10109856" cy="3208676"/>
            <a:chOff x="134291" y="612"/>
            <a:chExt cx="10109856" cy="3208676"/>
          </a:xfrm>
        </p:grpSpPr>
        <p:sp>
          <p:nvSpPr>
            <p:cNvPr id="348" name="Google Shape;348;p11"/>
            <p:cNvSpPr/>
            <p:nvPr/>
          </p:nvSpPr>
          <p:spPr>
            <a:xfrm>
              <a:off x="134291" y="612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615713" y="457963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696297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0" i="0" lang="da-DK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effect of telemedicine solutions in diabetes remains inconclusive. However, telemedicine studies have shown a positive trend in regards to glycemic control.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5429930" y="612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5911352" y="457963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 txBox="1"/>
            <p:nvPr/>
          </p:nvSpPr>
          <p:spPr>
            <a:xfrm>
              <a:off x="5991936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99050" spcFirstLastPara="1" rIns="9905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b="0" i="0" lang="da-DK" sz="2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is recommended that future telemedicine studies for patients with diabetes include patient-specific suggestions for changes in medicine. </a:t>
              </a:r>
              <a:endPara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da-DK" sz="5400">
                <a:solidFill>
                  <a:schemeClr val="lt1"/>
                </a:solidFill>
              </a:rPr>
              <a:t>Trial objectives</a:t>
            </a:r>
            <a:endParaRPr/>
          </a:p>
        </p:txBody>
      </p:sp>
      <p:sp>
        <p:nvSpPr>
          <p:cNvPr id="360" name="Google Shape;360;p12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da-DK" sz="2200">
                <a:solidFill>
                  <a:schemeClr val="lt1"/>
                </a:solidFill>
              </a:rPr>
              <a:t>The primary objective: To explore the effect of a telemonitoring intervention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da-DK" sz="2200">
                <a:solidFill>
                  <a:schemeClr val="lt1"/>
                </a:solidFill>
              </a:rPr>
              <a:t>The secondary objective: To collect data for the development of algorithms for dose guidance as well as for the prediction of adverse events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362" name="Google Shape;362;p12"/>
          <p:cNvPicPr preferRelativeResize="0"/>
          <p:nvPr/>
        </p:nvPicPr>
        <p:blipFill rotWithShape="1">
          <a:blip r:embed="rId3">
            <a:alphaModFix/>
          </a:blip>
          <a:srcRect b="10024" l="0" r="1" t="0"/>
          <a:stretch/>
        </p:blipFill>
        <p:spPr>
          <a:xfrm>
            <a:off x="53625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da-DK" sz="5400"/>
              <a:t>Trial design</a:t>
            </a:r>
            <a:endParaRPr/>
          </a:p>
        </p:txBody>
      </p:sp>
      <p:sp>
        <p:nvSpPr>
          <p:cNvPr id="370" name="Google Shape;370;p13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Open-label randomized controlled trial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Trial period: Three months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Patients with T2D in insulin therapy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 Telemonitoring (intervention) is compared to usual care (control).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372" name="Google Shape;3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048" y="1696165"/>
            <a:ext cx="5458968" cy="346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Selection of subjects</a:t>
            </a:r>
            <a:endParaRPr/>
          </a:p>
        </p:txBody>
      </p:sp>
      <p:sp>
        <p:nvSpPr>
          <p:cNvPr id="379" name="Google Shape;379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/>
              <a:t>Inclusion criteria	</a:t>
            </a:r>
            <a:endParaRPr/>
          </a:p>
        </p:txBody>
      </p:sp>
      <p:sp>
        <p:nvSpPr>
          <p:cNvPr id="380" name="Google Shape;380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Women and men ≥ 18 years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T2D diagnosis for ≥12 months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Residence in Region North Denmark or Region Zealand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In treatment with Novo Nordisk insulin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Being able to use a smartphone + other trial devises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Being able to understand and read Danish</a:t>
            </a:r>
            <a:endParaRPr/>
          </a:p>
        </p:txBody>
      </p:sp>
      <p:sp>
        <p:nvSpPr>
          <p:cNvPr id="381" name="Google Shape;381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/>
              <a:t>Exclusion trial</a:t>
            </a:r>
            <a:endParaRPr/>
          </a:p>
        </p:txBody>
      </p:sp>
      <p:sp>
        <p:nvSpPr>
          <p:cNvPr id="382" name="Google Shape;382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Pregnancy or breastfeeding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Major surgery planned during the trial period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Participation in other trials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Terms that, in the opinion of the subinvestigator or investigator, render the subject unfit to conduct the trial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Study sites</a:t>
            </a:r>
            <a:endParaRPr/>
          </a:p>
        </p:txBody>
      </p:sp>
      <p:sp>
        <p:nvSpPr>
          <p:cNvPr id="388" name="Google Shape;38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/>
              <a:t>Steno Diabetes Center North Jutland</a:t>
            </a:r>
            <a:endParaRPr sz="1800"/>
          </a:p>
        </p:txBody>
      </p:sp>
      <p:sp>
        <p:nvSpPr>
          <p:cNvPr id="389" name="Google Shape;389;p15"/>
          <p:cNvSpPr txBox="1"/>
          <p:nvPr>
            <p:ph idx="2" type="body"/>
          </p:nvPr>
        </p:nvSpPr>
        <p:spPr>
          <a:xfrm>
            <a:off x="839788" y="264945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Aalborg University Hospital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300 patients</a:t>
            </a:r>
            <a:endParaRPr/>
          </a:p>
        </p:txBody>
      </p:sp>
      <p:sp>
        <p:nvSpPr>
          <p:cNvPr id="390" name="Google Shape;39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sz="1800"/>
              <a:t>Steno Diabetes Center Zealand</a:t>
            </a:r>
            <a:endParaRPr/>
          </a:p>
        </p:txBody>
      </p:sp>
      <p:sp>
        <p:nvSpPr>
          <p:cNvPr id="391" name="Google Shape;391;p15"/>
          <p:cNvSpPr txBox="1"/>
          <p:nvPr>
            <p:ph idx="4" type="body"/>
          </p:nvPr>
        </p:nvSpPr>
        <p:spPr>
          <a:xfrm>
            <a:off x="6172200" y="264945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Nykøbing Falster Hospital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da-DK"/>
              <a:t>100 patients</a:t>
            </a:r>
            <a:endParaRPr/>
          </a:p>
        </p:txBody>
      </p:sp>
      <p:pic>
        <p:nvPicPr>
          <p:cNvPr id="392" name="Google Shape;3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4099" y="4982873"/>
            <a:ext cx="1491238" cy="111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2200" y="5136831"/>
            <a:ext cx="2950542" cy="80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6"/>
          <p:cNvSpPr txBox="1"/>
          <p:nvPr>
            <p:ph type="title"/>
          </p:nvPr>
        </p:nvSpPr>
        <p:spPr>
          <a:xfrm>
            <a:off x="640080" y="640080"/>
            <a:ext cx="3566160" cy="35803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da-DK" sz="5400"/>
              <a:t>Devices</a:t>
            </a:r>
            <a:endParaRPr/>
          </a:p>
        </p:txBody>
      </p:sp>
      <p:pic>
        <p:nvPicPr>
          <p:cNvPr id="401" name="Google Shape;4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4565" y="640080"/>
            <a:ext cx="1709928" cy="3419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tbit Charge 4 aktivitetsmåler (rosewood) - Aktivitetsur - Elgiganten" id="402" name="Google Shape;402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325" y="640080"/>
            <a:ext cx="3419856" cy="341985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/>
          <p:nvPr/>
        </p:nvSpPr>
        <p:spPr>
          <a:xfrm>
            <a:off x="640080" y="4409267"/>
            <a:ext cx="3566160" cy="18288"/>
          </a:xfrm>
          <a:custGeom>
            <a:rect b="b" l="l" r="r" t="t"/>
            <a:pathLst>
              <a:path extrusionOk="0" fill="none" h="18288" w="356616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extrusionOk="0" h="18288" w="356616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12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9037" y="4243308"/>
            <a:ext cx="3300984" cy="195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7180" y="4533595"/>
            <a:ext cx="3438143" cy="1375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7"/>
          <p:cNvSpPr txBox="1"/>
          <p:nvPr>
            <p:ph type="title"/>
          </p:nvPr>
        </p:nvSpPr>
        <p:spPr>
          <a:xfrm>
            <a:off x="841248" y="685800"/>
            <a:ext cx="10506456" cy="1157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da-DK" sz="4800"/>
              <a:t>The telemonitoring group</a:t>
            </a:r>
            <a:endParaRPr/>
          </a:p>
        </p:txBody>
      </p:sp>
      <p:sp>
        <p:nvSpPr>
          <p:cNvPr id="413" name="Google Shape;413;p17"/>
          <p:cNvSpPr/>
          <p:nvPr/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/>
          <p:nvPr/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" name="Google Shape;415;p17"/>
          <p:cNvGrpSpPr/>
          <p:nvPr/>
        </p:nvGrpSpPr>
        <p:grpSpPr>
          <a:xfrm>
            <a:off x="843425" y="2559730"/>
            <a:ext cx="10496005" cy="3347991"/>
            <a:chOff x="5225" y="264478"/>
            <a:chExt cx="10496005" cy="3347991"/>
          </a:xfrm>
        </p:grpSpPr>
        <p:sp>
          <p:nvSpPr>
            <p:cNvPr id="416" name="Google Shape;416;p17"/>
            <p:cNvSpPr/>
            <p:nvPr/>
          </p:nvSpPr>
          <p:spPr>
            <a:xfrm>
              <a:off x="5225" y="264478"/>
              <a:ext cx="2375957" cy="1123187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7"/>
            <p:cNvSpPr txBox="1"/>
            <p:nvPr/>
          </p:nvSpPr>
          <p:spPr>
            <a:xfrm>
              <a:off x="5225" y="264478"/>
              <a:ext cx="2375957" cy="748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Endocrinology outpatient clinic visit</a:t>
              </a:r>
              <a:endParaRPr/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91867" y="1013269"/>
              <a:ext cx="2375957" cy="25992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7"/>
            <p:cNvSpPr txBox="1"/>
            <p:nvPr/>
          </p:nvSpPr>
          <p:spPr>
            <a:xfrm>
              <a:off x="561456" y="1082858"/>
              <a:ext cx="2236779" cy="2460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Blood sample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Demographics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Introduction to technology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Questionnaires</a:t>
              </a:r>
              <a:endParaRPr/>
            </a:p>
            <a:p>
              <a:pPr indent="-5080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2741369" y="343101"/>
              <a:ext cx="763595" cy="5915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7"/>
            <p:cNvSpPr txBox="1"/>
            <p:nvPr/>
          </p:nvSpPr>
          <p:spPr>
            <a:xfrm>
              <a:off x="2741369" y="461410"/>
              <a:ext cx="586132" cy="354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3821928" y="264478"/>
              <a:ext cx="2375957" cy="1123187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7"/>
            <p:cNvSpPr txBox="1"/>
            <p:nvPr/>
          </p:nvSpPr>
          <p:spPr>
            <a:xfrm>
              <a:off x="3821928" y="264478"/>
              <a:ext cx="2375957" cy="748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Telemonitoring at home (3 months)</a:t>
              </a: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4308570" y="1013269"/>
              <a:ext cx="2375957" cy="25992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7"/>
            <p:cNvSpPr txBox="1"/>
            <p:nvPr/>
          </p:nvSpPr>
          <p:spPr>
            <a:xfrm>
              <a:off x="4378159" y="1082858"/>
              <a:ext cx="2236779" cy="2460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participant measures at home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Monitoring if needed + calls after 1 week, 1 month and 2 months.</a:t>
              </a: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6558072" y="343101"/>
              <a:ext cx="763595" cy="5915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7"/>
            <p:cNvSpPr txBox="1"/>
            <p:nvPr/>
          </p:nvSpPr>
          <p:spPr>
            <a:xfrm>
              <a:off x="6558072" y="461410"/>
              <a:ext cx="586132" cy="354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638631" y="264478"/>
              <a:ext cx="2375957" cy="1123187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7"/>
            <p:cNvSpPr txBox="1"/>
            <p:nvPr/>
          </p:nvSpPr>
          <p:spPr>
            <a:xfrm>
              <a:off x="7638631" y="264478"/>
              <a:ext cx="2375957" cy="748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Endocrinology outpatient clinic visit</a:t>
              </a: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8125273" y="1013269"/>
              <a:ext cx="2375957" cy="25992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7"/>
            <p:cNvSpPr txBox="1"/>
            <p:nvPr/>
          </p:nvSpPr>
          <p:spPr>
            <a:xfrm>
              <a:off x="8194862" y="1082858"/>
              <a:ext cx="2236779" cy="2460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Blood sample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Questionnaires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Return devices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8"/>
          <p:cNvSpPr txBox="1"/>
          <p:nvPr>
            <p:ph type="title"/>
          </p:nvPr>
        </p:nvSpPr>
        <p:spPr>
          <a:xfrm>
            <a:off x="841248" y="685800"/>
            <a:ext cx="10506456" cy="1157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da-DK" sz="4800"/>
              <a:t>The control group</a:t>
            </a:r>
            <a:endParaRPr sz="4800"/>
          </a:p>
        </p:txBody>
      </p:sp>
      <p:sp>
        <p:nvSpPr>
          <p:cNvPr id="439" name="Google Shape;439;p18"/>
          <p:cNvSpPr/>
          <p:nvPr/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18"/>
          <p:cNvGrpSpPr/>
          <p:nvPr/>
        </p:nvGrpSpPr>
        <p:grpSpPr>
          <a:xfrm>
            <a:off x="843425" y="2764930"/>
            <a:ext cx="10496005" cy="2937591"/>
            <a:chOff x="5225" y="469678"/>
            <a:chExt cx="10496005" cy="2937591"/>
          </a:xfrm>
        </p:grpSpPr>
        <p:sp>
          <p:nvSpPr>
            <p:cNvPr id="442" name="Google Shape;442;p18"/>
            <p:cNvSpPr/>
            <p:nvPr/>
          </p:nvSpPr>
          <p:spPr>
            <a:xfrm>
              <a:off x="5225" y="469678"/>
              <a:ext cx="2375957" cy="1123187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8"/>
            <p:cNvSpPr txBox="1"/>
            <p:nvPr/>
          </p:nvSpPr>
          <p:spPr>
            <a:xfrm>
              <a:off x="5225" y="469678"/>
              <a:ext cx="2375957" cy="748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Endocrinology outpatient clinic visit</a:t>
              </a: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491867" y="1218469"/>
              <a:ext cx="2375957" cy="2188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8"/>
            <p:cNvSpPr txBox="1"/>
            <p:nvPr/>
          </p:nvSpPr>
          <p:spPr>
            <a:xfrm>
              <a:off x="555975" y="1282577"/>
              <a:ext cx="2247741" cy="2060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Blood sample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Demographics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Introduction to technology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Questionnaires</a:t>
              </a:r>
              <a:endParaRPr/>
            </a:p>
            <a:p>
              <a:pPr indent="-5080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2741369" y="548301"/>
              <a:ext cx="763595" cy="5915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2741369" y="666610"/>
              <a:ext cx="586132" cy="354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821928" y="469678"/>
              <a:ext cx="2375957" cy="1123187"/>
            </a:xfrm>
            <a:prstGeom prst="roundRect">
              <a:avLst>
                <a:gd fmla="val 10000" name="adj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8"/>
            <p:cNvSpPr txBox="1"/>
            <p:nvPr/>
          </p:nvSpPr>
          <p:spPr>
            <a:xfrm>
              <a:off x="3821928" y="469678"/>
              <a:ext cx="2375957" cy="748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Telemonitoring at home (3 months)</a:t>
              </a: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4308570" y="1218469"/>
              <a:ext cx="2375957" cy="2188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47F6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8"/>
            <p:cNvSpPr txBox="1"/>
            <p:nvPr/>
          </p:nvSpPr>
          <p:spPr>
            <a:xfrm>
              <a:off x="4372678" y="1282577"/>
              <a:ext cx="2247741" cy="2060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Participant continues current treatment with blinded devices (CGM first and last 20 days)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6558072" y="548301"/>
              <a:ext cx="763595" cy="59154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8"/>
            <p:cNvSpPr txBox="1"/>
            <p:nvPr/>
          </p:nvSpPr>
          <p:spPr>
            <a:xfrm>
              <a:off x="6558072" y="666610"/>
              <a:ext cx="586132" cy="354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7638631" y="469678"/>
              <a:ext cx="2375957" cy="1123187"/>
            </a:xfrm>
            <a:prstGeom prst="roundRect">
              <a:avLst>
                <a:gd fmla="val 10000" name="adj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8"/>
            <p:cNvSpPr txBox="1"/>
            <p:nvPr/>
          </p:nvSpPr>
          <p:spPr>
            <a:xfrm>
              <a:off x="7638631" y="469678"/>
              <a:ext cx="2375957" cy="748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b="0" i="0" lang="da-DK" sz="1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Endocrinology outpatient clinic visit</a:t>
              </a: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8125273" y="1218469"/>
              <a:ext cx="2375957" cy="2188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4A4A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8"/>
            <p:cNvSpPr txBox="1"/>
            <p:nvPr/>
          </p:nvSpPr>
          <p:spPr>
            <a:xfrm>
              <a:off x="8189381" y="1282577"/>
              <a:ext cx="2247741" cy="20605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135125" spcFirstLastPara="1" rIns="135125" wrap="square" tIns="1351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Blood sample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Questionnaires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da-DK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Return devices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person, indendørs, mur, tøj&#10;&#10;Automatisk genereret beskrivelse" id="463" name="Google Shape;463;p19"/>
          <p:cNvPicPr preferRelativeResize="0"/>
          <p:nvPr/>
        </p:nvPicPr>
        <p:blipFill rotWithShape="1">
          <a:blip r:embed="rId3">
            <a:alphaModFix/>
          </a:blip>
          <a:srcRect b="0" l="896" r="19792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9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9"/>
          <p:cNvSpPr txBox="1"/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/>
              <a:t>Status and experiences</a:t>
            </a:r>
            <a:endParaRPr/>
          </a:p>
        </p:txBody>
      </p:sp>
      <p:sp>
        <p:nvSpPr>
          <p:cNvPr id="466" name="Google Shape;466;p19"/>
          <p:cNvSpPr txBox="1"/>
          <p:nvPr>
            <p:ph idx="1" type="body"/>
          </p:nvPr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a-DK" sz="2000"/>
              <a:t>Patients included: 267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a-DK" sz="2000"/>
              <a:t>Dropouts: 11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a-DK" sz="2000"/>
              <a:t>Patients are very satisfied with the solution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a-DK" sz="2000"/>
              <a:t>Hospital lab technicians are well-fitted for telemonitoring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a-DK" sz="2000"/>
              <a:t>Data are not shared with GP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 txBox="1"/>
          <p:nvPr>
            <p:ph type="title"/>
          </p:nvPr>
        </p:nvSpPr>
        <p:spPr>
          <a:xfrm>
            <a:off x="836679" y="72389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da-DK" sz="4000">
                <a:solidFill>
                  <a:schemeClr val="lt1"/>
                </a:solidFill>
              </a:rPr>
              <a:t>STINE HANGAARD CASPER</a:t>
            </a:r>
            <a:endParaRPr/>
          </a:p>
        </p:txBody>
      </p:sp>
      <p:sp>
        <p:nvSpPr>
          <p:cNvPr id="252" name="Google Shape;252;p2"/>
          <p:cNvSpPr txBox="1"/>
          <p:nvPr/>
        </p:nvSpPr>
        <p:spPr>
          <a:xfrm>
            <a:off x="836679" y="2405067"/>
            <a:ext cx="6182685" cy="3729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7200" lvl="0" marL="18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da-DK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Associate Professor at Aalborg University, Medical Informatics </a:t>
            </a:r>
            <a:endParaRPr/>
          </a:p>
          <a:p>
            <a:pPr indent="-187200" lvl="0" marL="18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da-DK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Researcher at Steno Diabetes Center North Denmark, Research and Digital Health and Diabetes</a:t>
            </a:r>
            <a:endParaRPr/>
          </a:p>
          <a:p>
            <a:pPr indent="-187200" lvl="0" marL="18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da-DK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Medvejleder på ny uddannelse i Helseinformatik på   Universitetet i Tromsø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199" lvl="0" marL="18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person, væg, stående, poserer&#10;&#10;Automatisk genereret beskrivelse" id="253" name="Google Shape;25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8310" l="0" r="1" t="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0"/>
          <p:cNvSpPr txBox="1"/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</a:pPr>
            <a:r>
              <a:rPr b="1" lang="da-DK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Clinical implementation of an algorithm for predicting exacerbations in patients with COPD in telemonitoring</a:t>
            </a:r>
            <a:br>
              <a:rPr lang="da-DK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0"/>
          <p:cNvSpPr/>
          <p:nvPr/>
        </p:nvSpPr>
        <p:spPr>
          <a:xfrm>
            <a:off x="643278" y="4409267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kreativitet, kunst&#10;&#10;Automatisk genereret beskrivelse" id="474" name="Google Shape;47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58" l="0" r="-2" t="10124"/>
          <a:stretch/>
        </p:blipFill>
        <p:spPr>
          <a:xfrm>
            <a:off x="5355433" y="640080"/>
            <a:ext cx="5812341" cy="555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1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da-DK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Sponsor and partners</a:t>
            </a:r>
            <a:endParaRPr/>
          </a:p>
        </p:txBody>
      </p:sp>
      <p:sp>
        <p:nvSpPr>
          <p:cNvPr id="481" name="Google Shape;481;p21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1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da-DK" sz="2200">
                <a:solidFill>
                  <a:schemeClr val="lt1"/>
                </a:solidFill>
              </a:rPr>
              <a:t>Sponsor: The Danish Agency for Digitization has launched several signature projects in Denmark that seeks to investigate different perspectives of artificial intelligence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da-DK" sz="2200">
                <a:solidFill>
                  <a:schemeClr val="lt1"/>
                </a:solidFill>
              </a:rPr>
              <a:t>Partners: TeleCare North, Aalborg University, Aalborg Municipality, and Open Tele Health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descr="Et billede, der indeholder clipart, Grafik, tegneserie, design&#10;&#10;Automatisk genereret beskrivelse" id="483" name="Google Shape;48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048" y="699516"/>
            <a:ext cx="5458968" cy="545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22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490" name="Google Shape;490;p2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22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2"/>
          <p:cNvSpPr txBox="1"/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da-DK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/>
          </a:p>
        </p:txBody>
      </p:sp>
      <p:cxnSp>
        <p:nvCxnSpPr>
          <p:cNvPr id="495" name="Google Shape;495;p22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96" name="Google Shape;496;p22"/>
          <p:cNvGrpSpPr/>
          <p:nvPr/>
        </p:nvGrpSpPr>
        <p:grpSpPr>
          <a:xfrm>
            <a:off x="1038893" y="3018131"/>
            <a:ext cx="10109856" cy="3208676"/>
            <a:chOff x="134291" y="612"/>
            <a:chExt cx="10109856" cy="3208676"/>
          </a:xfrm>
        </p:grpSpPr>
        <p:sp>
          <p:nvSpPr>
            <p:cNvPr id="497" name="Google Shape;497;p22"/>
            <p:cNvSpPr/>
            <p:nvPr/>
          </p:nvSpPr>
          <p:spPr>
            <a:xfrm>
              <a:off x="134291" y="612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615713" y="457963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2"/>
            <p:cNvSpPr txBox="1"/>
            <p:nvPr/>
          </p:nvSpPr>
          <p:spPr>
            <a:xfrm>
              <a:off x="696297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da-DK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Prediction algorithms may improve the ability of telehealth solutions to assess the risk of future exacerbations in patients with chronic obstructive pulmonary disease (COPD)</a:t>
              </a: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5429930" y="612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dk2"/>
            </a:solidFill>
            <a:ln cap="flat" cmpd="sng" w="127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5911352" y="457963"/>
              <a:ext cx="4332795" cy="2751325"/>
            </a:xfrm>
            <a:prstGeom prst="roundRect">
              <a:avLst>
                <a:gd fmla="val 10000" name="adj"/>
              </a:avLst>
            </a:prstGeom>
            <a:solidFill>
              <a:schemeClr val="lt2">
                <a:alpha val="89803"/>
              </a:schemeClr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2"/>
            <p:cNvSpPr txBox="1"/>
            <p:nvPr/>
          </p:nvSpPr>
          <p:spPr>
            <a:xfrm>
              <a:off x="5991936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0" i="0" lang="da-DK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research is needed to further develop, test, and validate prediction algorithms to ensure that these algorithms improve outcomes before implementation in clinical practice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3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da-DK" sz="5400">
                <a:solidFill>
                  <a:schemeClr val="lt1"/>
                </a:solidFill>
              </a:rPr>
              <a:t>Trial objectives</a:t>
            </a:r>
            <a:endParaRPr/>
          </a:p>
        </p:txBody>
      </p:sp>
      <p:sp>
        <p:nvSpPr>
          <p:cNvPr id="509" name="Google Shape;509;p23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23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•"/>
            </a:pPr>
            <a:r>
              <a:rPr lang="da-DK"/>
              <a:t>To explore if inclusion of an algorithm in a telehealth-system can predict exacerbations and consequently reduce acute hospitalizations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511" name="Google Shape;511;p23"/>
          <p:cNvPicPr preferRelativeResize="0"/>
          <p:nvPr/>
        </p:nvPicPr>
        <p:blipFill rotWithShape="1">
          <a:blip r:embed="rId3">
            <a:alphaModFix/>
          </a:blip>
          <a:srcRect b="10024" l="0" r="1" t="0"/>
          <a:stretch/>
        </p:blipFill>
        <p:spPr>
          <a:xfrm>
            <a:off x="53625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4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da-DK" sz="5400"/>
              <a:t>Trial design</a:t>
            </a:r>
            <a:endParaRPr/>
          </a:p>
        </p:txBody>
      </p:sp>
      <p:sp>
        <p:nvSpPr>
          <p:cNvPr id="519" name="Google Shape;519;p24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4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Single-blinded Randomized controlled trial</a:t>
            </a:r>
            <a:endParaRPr sz="2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Trial period: Six months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Patients with COPD using the TeleCare North Telehealth system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da-DK" sz="2200"/>
              <a:t> Telemonitoring with algoritm (intervention) was compared to usual care (control)</a:t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descr="Et billede, der indeholder tekst, Mobiltelefon, design&#10;&#10;Automatisk genereret beskrivelse" id="521" name="Google Shape;5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048" y="706340"/>
            <a:ext cx="5458968" cy="544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8" name="Google Shape;52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529" name="Google Shape;529;p25"/>
          <p:cNvGrpSpPr/>
          <p:nvPr/>
        </p:nvGrpSpPr>
        <p:grpSpPr>
          <a:xfrm>
            <a:off x="3222770" y="478172"/>
            <a:ext cx="5746459" cy="6258188"/>
            <a:chOff x="0" y="0"/>
            <a:chExt cx="4171950" cy="4897994"/>
          </a:xfrm>
        </p:grpSpPr>
        <p:cxnSp>
          <p:nvCxnSpPr>
            <p:cNvPr id="530" name="Google Shape;530;p25"/>
            <p:cNvCxnSpPr/>
            <p:nvPr/>
          </p:nvCxnSpPr>
          <p:spPr>
            <a:xfrm>
              <a:off x="3138796" y="4037611"/>
              <a:ext cx="0" cy="324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1" name="Google Shape;531;p25"/>
            <p:cNvCxnSpPr/>
            <p:nvPr/>
          </p:nvCxnSpPr>
          <p:spPr>
            <a:xfrm>
              <a:off x="1007176" y="4037611"/>
              <a:ext cx="0" cy="324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2" name="Google Shape;532;p25"/>
            <p:cNvCxnSpPr/>
            <p:nvPr/>
          </p:nvCxnSpPr>
          <p:spPr>
            <a:xfrm>
              <a:off x="2097232" y="2144733"/>
              <a:ext cx="285750" cy="291193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3" name="Google Shape;533;p25"/>
            <p:cNvCxnSpPr/>
            <p:nvPr/>
          </p:nvCxnSpPr>
          <p:spPr>
            <a:xfrm flipH="1">
              <a:off x="1777835" y="2132858"/>
              <a:ext cx="293189" cy="3048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4" name="Google Shape;534;p25"/>
            <p:cNvCxnSpPr/>
            <p:nvPr/>
          </p:nvCxnSpPr>
          <p:spPr>
            <a:xfrm>
              <a:off x="2046267" y="1294411"/>
              <a:ext cx="0" cy="324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535" name="Google Shape;535;p25"/>
            <p:cNvCxnSpPr/>
            <p:nvPr/>
          </p:nvCxnSpPr>
          <p:spPr>
            <a:xfrm>
              <a:off x="2046267" y="486889"/>
              <a:ext cx="0" cy="324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536" name="Google Shape;536;p25"/>
            <p:cNvSpPr/>
            <p:nvPr/>
          </p:nvSpPr>
          <p:spPr>
            <a:xfrm>
              <a:off x="1151907" y="0"/>
              <a:ext cx="1835785" cy="53975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Identification and recruitment (n = 200</a:t>
              </a:r>
              <a:r>
                <a:rPr b="0" i="0" lang="da-DK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1157844" y="807522"/>
              <a:ext cx="1835785" cy="53975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Baseline measurement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5"/>
            <p:cNvSpPr/>
            <p:nvPr/>
          </p:nvSpPr>
          <p:spPr>
            <a:xfrm>
              <a:off x="1163782" y="1620982"/>
              <a:ext cx="1835785" cy="53975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Randomization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5"/>
            <p:cNvSpPr/>
            <p:nvPr/>
          </p:nvSpPr>
          <p:spPr>
            <a:xfrm>
              <a:off x="5938" y="2446317"/>
              <a:ext cx="2015490" cy="1619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a-DK" sz="16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(n = 100)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Telehealth without algorithm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Measure vital signs as usual with two additional measurements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0" y="4358244"/>
              <a:ext cx="4171950" cy="53975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Follow-up at 6 months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>
              <a:off x="2137559" y="2446317"/>
              <a:ext cx="2015490" cy="16198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a-DK" sz="1600" u="sng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Intervention (n = 100)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Telehealth with algorithm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i="0" lang="da-DK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Measure vital signs as usual with two additional measurements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bærbar, krus, kaffekop, menneske&#10;&#10;Automatisk genereret beskrivelse" id="547" name="Google Shape;547;p26"/>
          <p:cNvPicPr preferRelativeResize="0"/>
          <p:nvPr/>
        </p:nvPicPr>
        <p:blipFill rotWithShape="1">
          <a:blip r:embed="rId3">
            <a:alphaModFix/>
          </a:blip>
          <a:srcRect b="-1" l="2453" r="3429" t="0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6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26"/>
          <p:cNvSpPr txBox="1"/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/>
              <a:t>Status and experiences</a:t>
            </a:r>
            <a:endParaRPr/>
          </a:p>
        </p:txBody>
      </p:sp>
      <p:sp>
        <p:nvSpPr>
          <p:cNvPr id="550" name="Google Shape;550;p26"/>
          <p:cNvSpPr txBox="1"/>
          <p:nvPr>
            <p:ph idx="1" type="body"/>
          </p:nvPr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da-DK" sz="1900"/>
              <a:t>FPLV: 30.11.2022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da-DK" sz="1900"/>
              <a:t>Data analysis is ongoing – first paper submitted</a:t>
            </a:r>
            <a:endParaRPr sz="19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da-DK" sz="1900"/>
              <a:t>138 patients were included – 118 remained at follow-up after six months</a:t>
            </a:r>
            <a:endParaRPr sz="19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da-DK" sz="1900"/>
              <a:t>The patients did not find it problematic to perform extra measurements</a:t>
            </a:r>
            <a:endParaRPr sz="19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da-DK" sz="1900"/>
              <a:t>It is cruicial that the clinicians understand why the algorithm triggers an alarm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27"/>
          <p:cNvPicPr preferRelativeResize="0"/>
          <p:nvPr/>
        </p:nvPicPr>
        <p:blipFill rotWithShape="1">
          <a:blip r:embed="rId3">
            <a:alphaModFix/>
          </a:blip>
          <a:srcRect b="1" l="17516" r="0" t="0"/>
          <a:stretch/>
        </p:blipFill>
        <p:spPr>
          <a:xfrm>
            <a:off x="0" y="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7"/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7"/>
          <p:cNvSpPr txBox="1"/>
          <p:nvPr>
            <p:ph type="title"/>
          </p:nvPr>
        </p:nvSpPr>
        <p:spPr>
          <a:xfrm>
            <a:off x="753161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/>
              <a:t>Stine Hangaard Casper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da-DK" sz="4000"/>
              <a:t> svh@hst.aau.dk</a:t>
            </a:r>
            <a:endParaRPr/>
          </a:p>
        </p:txBody>
      </p:sp>
      <p:sp>
        <p:nvSpPr>
          <p:cNvPr id="559" name="Google Shape;559;p27"/>
          <p:cNvSpPr txBox="1"/>
          <p:nvPr>
            <p:ph idx="1" type="body"/>
          </p:nvPr>
        </p:nvSpPr>
        <p:spPr>
          <a:xfrm>
            <a:off x="7531610" y="2434201"/>
            <a:ext cx="3822189" cy="374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sp>
        <p:nvSpPr>
          <p:cNvPr id="560" name="Google Shape;5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da-D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28"/>
          <p:cNvPicPr preferRelativeResize="0"/>
          <p:nvPr/>
        </p:nvPicPr>
        <p:blipFill rotWithShape="1">
          <a:blip r:embed="rId3">
            <a:alphaModFix/>
          </a:blip>
          <a:srcRect b="3145" l="7467" r="54298" t="65349"/>
          <a:stretch/>
        </p:blipFill>
        <p:spPr>
          <a:xfrm>
            <a:off x="0" y="0"/>
            <a:ext cx="12192000" cy="694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9548" y="3840848"/>
            <a:ext cx="3772903" cy="228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person, Ansigt, skjorte/bluse/T-shirt, tøj&#10;&#10;Automatisk genereret beskrivelse" id="259" name="Google Shape;25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429" l="0" r="0" t="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"/>
          <p:cNvSpPr txBox="1"/>
          <p:nvPr/>
        </p:nvSpPr>
        <p:spPr>
          <a:xfrm>
            <a:off x="6657049" y="190943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b="0" i="0" lang="da-DK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Medical Informatics Research Group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b="0" i="0" lang="da-DK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Telemonitoring trial in diabetes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Char char="•"/>
            </a:pPr>
            <a:r>
              <a:rPr b="0" i="0" lang="da-DK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Clinical Implementation of an algoritm in TeleCare North</a:t>
            </a:r>
            <a:endParaRPr/>
          </a:p>
        </p:txBody>
      </p:sp>
      <p:sp>
        <p:nvSpPr>
          <p:cNvPr id="261" name="Google Shape;261;p3"/>
          <p:cNvSpPr txBox="1"/>
          <p:nvPr/>
        </p:nvSpPr>
        <p:spPr>
          <a:xfrm>
            <a:off x="7034213" y="1161210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da-DK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Agenda:</a:t>
            </a:r>
            <a:r>
              <a:rPr b="0" i="0" lang="da-D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da-DK"/>
              <a:t>Medical Informatics group</a:t>
            </a:r>
            <a:endParaRPr b="1"/>
          </a:p>
        </p:txBody>
      </p:sp>
      <p:sp>
        <p:nvSpPr>
          <p:cNvPr id="267" name="Google Shape;267;p4"/>
          <p:cNvSpPr txBox="1"/>
          <p:nvPr>
            <p:ph idx="1" type="body"/>
          </p:nvPr>
        </p:nvSpPr>
        <p:spPr>
          <a:xfrm>
            <a:off x="838200" y="1520088"/>
            <a:ext cx="10515600" cy="493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Digital health - main focus explainable AI and telemedicine &amp; telecare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Scientific staff of 24 people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Multidisciplinary team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da-DK"/>
              <a:t>Engineering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da-DK"/>
              <a:t>Clinical science and technology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Nursing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Medicine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Economy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Public health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Physiotherapy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Occupational therapy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Midwifery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Bioanalytics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"/>
          <p:cNvPicPr preferRelativeResize="0"/>
          <p:nvPr/>
        </p:nvPicPr>
        <p:blipFill rotWithShape="1">
          <a:blip r:embed="rId3">
            <a:alphaModFix/>
          </a:blip>
          <a:srcRect b="10060" l="250" r="27964" t="837"/>
          <a:stretch/>
        </p:blipFill>
        <p:spPr>
          <a:xfrm>
            <a:off x="1009340" y="862936"/>
            <a:ext cx="9753735" cy="513212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6"/>
          <p:cNvPicPr preferRelativeResize="0"/>
          <p:nvPr/>
        </p:nvPicPr>
        <p:blipFill rotWithShape="1">
          <a:blip r:embed="rId3">
            <a:alphaModFix/>
          </a:blip>
          <a:srcRect b="24226" l="95" r="24897" t="1166"/>
          <a:stretch/>
        </p:blipFill>
        <p:spPr>
          <a:xfrm>
            <a:off x="1009218" y="2547291"/>
            <a:ext cx="10173564" cy="176341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7"/>
          <p:cNvPicPr preferRelativeResize="0"/>
          <p:nvPr/>
        </p:nvPicPr>
        <p:blipFill rotWithShape="1">
          <a:blip r:embed="rId3">
            <a:alphaModFix/>
          </a:blip>
          <a:srcRect b="8854" l="503" r="25126" t="424"/>
          <a:stretch/>
        </p:blipFill>
        <p:spPr>
          <a:xfrm>
            <a:off x="1001856" y="400050"/>
            <a:ext cx="10188287" cy="6057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141" l="0" r="0" t="8142"/>
          <a:stretch/>
        </p:blipFill>
        <p:spPr>
          <a:xfrm>
            <a:off x="-4762" y="0"/>
            <a:ext cx="12191999" cy="6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89" name="Google Shape;289;p8"/>
          <p:cNvSpPr txBox="1"/>
          <p:nvPr>
            <p:ph type="title"/>
          </p:nvPr>
        </p:nvSpPr>
        <p:spPr>
          <a:xfrm>
            <a:off x="151200" y="634583"/>
            <a:ext cx="5969876" cy="82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da-DK" sz="3200"/>
              <a:t>THE DIAMONT TRIAL</a:t>
            </a:r>
            <a:endParaRPr/>
          </a:p>
        </p:txBody>
      </p:sp>
      <p:sp>
        <p:nvSpPr>
          <p:cNvPr id="290" name="Google Shape;290;p8"/>
          <p:cNvSpPr txBox="1"/>
          <p:nvPr>
            <p:ph idx="3" type="body"/>
          </p:nvPr>
        </p:nvSpPr>
        <p:spPr>
          <a:xfrm>
            <a:off x="151200" y="150990"/>
            <a:ext cx="615600" cy="615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1" name="Google Shape;291;p8"/>
          <p:cNvSpPr txBox="1"/>
          <p:nvPr>
            <p:ph idx="1" type="body"/>
          </p:nvPr>
        </p:nvSpPr>
        <p:spPr>
          <a:xfrm>
            <a:off x="765176" y="3560064"/>
            <a:ext cx="10652124" cy="273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>
                <a:solidFill>
                  <a:schemeClr val="accent1"/>
                </a:solidFill>
              </a:rPr>
              <a:t>Project plan – adapt-t2d</a:t>
            </a:r>
            <a:endParaRPr b="0" i="1"/>
          </a:p>
        </p:txBody>
      </p:sp>
      <p:sp>
        <p:nvSpPr>
          <p:cNvPr id="298" name="Google Shape;298;p9"/>
          <p:cNvSpPr/>
          <p:nvPr/>
        </p:nvSpPr>
        <p:spPr>
          <a:xfrm>
            <a:off x="2713192" y="2011380"/>
            <a:ext cx="1966403" cy="18232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Collect data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(obs. study &amp; existing databases</a:t>
            </a:r>
            <a:r>
              <a:rPr b="1" i="0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0" sz="1867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62551" y="2003390"/>
            <a:ext cx="1990347" cy="18232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Data collection toolbox</a:t>
            </a:r>
            <a:r>
              <a:rPr b="0" i="0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4950511" y="2015229"/>
            <a:ext cx="1951567" cy="18191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60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Big data high fidelity T2 model</a:t>
            </a:r>
            <a:endParaRPr/>
          </a:p>
        </p:txBody>
      </p:sp>
      <p:sp>
        <p:nvSpPr>
          <p:cNvPr id="301" name="Google Shape;301;p9"/>
          <p:cNvSpPr/>
          <p:nvPr/>
        </p:nvSpPr>
        <p:spPr>
          <a:xfrm>
            <a:off x="7185135" y="1988171"/>
            <a:ext cx="1951331" cy="184005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60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Dose guidance algorithms</a:t>
            </a: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9411833" y="1995780"/>
            <a:ext cx="1952535" cy="184005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60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Clinical feasibility testing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2488409" y="2747665"/>
            <a:ext cx="210579" cy="3391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9176579" y="2747665"/>
            <a:ext cx="210579" cy="3391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945992" y="2747665"/>
            <a:ext cx="210579" cy="3391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4717473" y="2782920"/>
            <a:ext cx="210579" cy="33919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9"/>
          <p:cNvSpPr txBox="1"/>
          <p:nvPr/>
        </p:nvSpPr>
        <p:spPr>
          <a:xfrm>
            <a:off x="747672" y="1495729"/>
            <a:ext cx="130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WP1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3005305" y="1495729"/>
            <a:ext cx="130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WP2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 txBox="1"/>
          <p:nvPr/>
        </p:nvSpPr>
        <p:spPr>
          <a:xfrm>
            <a:off x="5274360" y="1495729"/>
            <a:ext cx="130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WP3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7501057" y="1495729"/>
            <a:ext cx="130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WP4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9736165" y="1495729"/>
            <a:ext cx="130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WP5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422399" y="3977288"/>
            <a:ext cx="10941967" cy="71137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9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organisation and management</a:t>
            </a:r>
            <a:r>
              <a:rPr b="0" i="1" lang="da-DK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13" name="Google Shape;313;p9"/>
          <p:cNvSpPr txBox="1"/>
          <p:nvPr/>
        </p:nvSpPr>
        <p:spPr>
          <a:xfrm>
            <a:off x="5444067" y="4756350"/>
            <a:ext cx="13038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WP0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2372540" y="1294879"/>
            <a:ext cx="2626453" cy="307037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2022-05-19T04:10:16Z</dcterms:created>
  <dc:creator>Ole</dc:creator>
</cp:coreProperties>
</file>